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Montserrat ExtraLight"/>
      <p:regular r:id="rId30"/>
      <p:bold r:id="rId31"/>
      <p:italic r:id="rId32"/>
      <p:boldItalic r:id="rId33"/>
    </p:embeddedFont>
    <p:embeddedFont>
      <p:font typeface="Proxima Nova Semibold"/>
      <p:regular r:id="rId34"/>
      <p:bold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jmK4Qp3vRR9I2J1wmnN6jOAFSa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Light-bold.fntdata"/><Relationship Id="rId30" Type="http://schemas.openxmlformats.org/officeDocument/2006/relationships/font" Target="fonts/MontserratExtraLigh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Extra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ExtraLight-italic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bold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Italic.fntdata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6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6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6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64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4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5" name="Google Shape;5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6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7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2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72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72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72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72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73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73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73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73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73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73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3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3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4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4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74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4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" name="Google Shape;92;p74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4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6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76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76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76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7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76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76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6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6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6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6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6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6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7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77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77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7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7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7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7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7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8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8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8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8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" name="Google Shape;139;p8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8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8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8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6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6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6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6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1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" name="Google Shape;33;p61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Google Shape;34;p61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6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6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53" name="Google Shape;153;p8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jpg"/><Relationship Id="rId4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UI Tips and Tricks</a:t>
            </a:r>
            <a:endParaRPr/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Android / iOS Tips and Tricks</a:t>
            </a:r>
            <a:endParaRPr/>
          </a:p>
        </p:txBody>
      </p:sp>
      <p:sp>
        <p:nvSpPr>
          <p:cNvPr id="161" name="Google Shape;161;p1"/>
          <p:cNvSpPr txBox="1"/>
          <p:nvPr>
            <p:ph type="ctrTitle"/>
          </p:nvPr>
        </p:nvSpPr>
        <p:spPr>
          <a:xfrm>
            <a:off x="2386075" y="2624375"/>
            <a:ext cx="4426794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Level 6+ Class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2" name="Google Shape;162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5400"/>
              <a:t>Regroup</a:t>
            </a:r>
            <a:endParaRPr sz="5400"/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9204" y="4630"/>
            <a:ext cx="4705592" cy="513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type="title"/>
          </p:nvPr>
        </p:nvSpPr>
        <p:spPr>
          <a:xfrm>
            <a:off x="938500" y="445025"/>
            <a:ext cx="563055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CC8B"/>
                </a:solidFill>
              </a:rPr>
              <a:t>Written by Yuri</a:t>
            </a:r>
            <a:endParaRPr>
              <a:solidFill>
                <a:srgbClr val="FFCC8B"/>
              </a:solidFill>
            </a:endParaRPr>
          </a:p>
        </p:txBody>
      </p:sp>
      <p:sp>
        <p:nvSpPr>
          <p:cNvPr id="231" name="Google Shape;231;p11"/>
          <p:cNvSpPr txBox="1"/>
          <p:nvPr>
            <p:ph idx="1" type="body"/>
          </p:nvPr>
        </p:nvSpPr>
        <p:spPr>
          <a:xfrm>
            <a:off x="859458" y="914400"/>
            <a:ext cx="6960492" cy="40578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chemeClr val="lt1"/>
                </a:solidFill>
              </a:rPr>
              <a:t>How to enable dark background in Chrome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lt1"/>
                </a:solidFill>
              </a:rPr>
              <a:t>Why? So it’s easier on your eyes when you browse.</a:t>
            </a:r>
            <a:endParaRPr sz="32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2000">
                <a:solidFill>
                  <a:schemeClr val="lt2"/>
                </a:solidFill>
              </a:rPr>
              <a:t>Open</a:t>
            </a:r>
            <a:r>
              <a:rPr lang="en" sz="2000">
                <a:solidFill>
                  <a:schemeClr val="lt1"/>
                </a:solidFill>
              </a:rPr>
              <a:t> chrome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2000">
                <a:solidFill>
                  <a:schemeClr val="lt2"/>
                </a:solidFill>
              </a:rPr>
              <a:t>Type</a:t>
            </a:r>
            <a:r>
              <a:rPr lang="en" sz="2000">
                <a:solidFill>
                  <a:schemeClr val="lt1"/>
                </a:solidFill>
              </a:rPr>
              <a:t> “chrome://flags” hit enter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2000">
                <a:solidFill>
                  <a:schemeClr val="lt2"/>
                </a:solidFill>
              </a:rPr>
              <a:t>Search</a:t>
            </a:r>
            <a:r>
              <a:rPr lang="en" sz="2000">
                <a:solidFill>
                  <a:schemeClr val="lt1"/>
                </a:solidFill>
              </a:rPr>
              <a:t> the word “dark”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2000">
                <a:solidFill>
                  <a:schemeClr val="lt2"/>
                </a:solidFill>
              </a:rPr>
              <a:t>Open</a:t>
            </a:r>
            <a:r>
              <a:rPr lang="en" sz="2000">
                <a:solidFill>
                  <a:schemeClr val="lt1"/>
                </a:solidFill>
              </a:rPr>
              <a:t> the first menu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2000">
                <a:solidFill>
                  <a:schemeClr val="lt2"/>
                </a:solidFill>
              </a:rPr>
              <a:t>Select</a:t>
            </a:r>
            <a:r>
              <a:rPr lang="en" sz="2000">
                <a:solidFill>
                  <a:schemeClr val="lt1"/>
                </a:solidFill>
              </a:rPr>
              <a:t> enable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2000">
                <a:solidFill>
                  <a:schemeClr val="lt2"/>
                </a:solidFill>
              </a:rPr>
              <a:t>Open</a:t>
            </a:r>
            <a:r>
              <a:rPr lang="en" sz="2000">
                <a:solidFill>
                  <a:schemeClr val="lt1"/>
                </a:solidFill>
              </a:rPr>
              <a:t> the next menu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2000">
                <a:solidFill>
                  <a:schemeClr val="lt2"/>
                </a:solidFill>
              </a:rPr>
              <a:t>Select</a:t>
            </a:r>
            <a:r>
              <a:rPr lang="en" sz="2000">
                <a:solidFill>
                  <a:schemeClr val="lt1"/>
                </a:solidFill>
              </a:rPr>
              <a:t> enable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2000">
                <a:solidFill>
                  <a:schemeClr val="lt2"/>
                </a:solidFill>
              </a:rPr>
              <a:t>Relaunch</a:t>
            </a:r>
            <a:r>
              <a:rPr lang="en" sz="2000">
                <a:solidFill>
                  <a:schemeClr val="lt1"/>
                </a:solidFill>
              </a:rPr>
              <a:t> Chrome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2000">
                <a:solidFill>
                  <a:schemeClr val="lt2"/>
                </a:solidFill>
              </a:rPr>
              <a:t>Try</a:t>
            </a:r>
            <a:r>
              <a:rPr lang="en" sz="2000">
                <a:solidFill>
                  <a:schemeClr val="lt1"/>
                </a:solidFill>
              </a:rPr>
              <a:t> a webpage</a:t>
            </a:r>
            <a:endParaRPr/>
          </a:p>
          <a:p>
            <a:pPr indent="-4826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600"/>
          </a:p>
        </p:txBody>
      </p:sp>
      <p:cxnSp>
        <p:nvCxnSpPr>
          <p:cNvPr id="232" name="Google Shape;232;p1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33" name="Google Shape;233;p11"/>
          <p:cNvSpPr/>
          <p:nvPr/>
        </p:nvSpPr>
        <p:spPr>
          <a:xfrm rot="-1635033">
            <a:off x="4362548" y="2481682"/>
            <a:ext cx="3397567" cy="92333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400" u="none" cap="none" strike="noStrike">
                <a:solidFill>
                  <a:srgbClr val="FEEDD8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</p:txBody>
      </p:sp>
      <p:sp>
        <p:nvSpPr>
          <p:cNvPr id="234" name="Google Shape;234;p11"/>
          <p:cNvSpPr txBox="1"/>
          <p:nvPr/>
        </p:nvSpPr>
        <p:spPr>
          <a:xfrm>
            <a:off x="6664147" y="3084497"/>
            <a:ext cx="2051914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Helpful verbs: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Scroll 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Scroll down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059" y="0"/>
            <a:ext cx="1460682" cy="159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>
            <p:ph type="title"/>
          </p:nvPr>
        </p:nvSpPr>
        <p:spPr>
          <a:xfrm>
            <a:off x="305735" y="401133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a UI?</a:t>
            </a:r>
            <a:endParaRPr/>
          </a:p>
        </p:txBody>
      </p:sp>
      <p:cxnSp>
        <p:nvCxnSpPr>
          <p:cNvPr id="168" name="Google Shape;168;p2"/>
          <p:cNvCxnSpPr/>
          <p:nvPr/>
        </p:nvCxnSpPr>
        <p:spPr>
          <a:xfrm>
            <a:off x="338571" y="43110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pic>
        <p:nvPicPr>
          <p:cNvPr descr="Graphical user interface&#10;&#10;Description automatically generated" id="169" name="Google Shape;1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1722" y="0"/>
            <a:ext cx="25261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70" name="Google Shape;1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7861" y="106070"/>
            <a:ext cx="25261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"/>
          <p:cNvSpPr txBox="1"/>
          <p:nvPr/>
        </p:nvSpPr>
        <p:spPr>
          <a:xfrm>
            <a:off x="-45502" y="1289296"/>
            <a:ext cx="4180200" cy="3557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means “user interface”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“a user interface is the space where interactions between humans and machines occur”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Operating systems, programs, and  applications have UIs.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UIs are usually updated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UIs usually have settings that we can adjust/change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Make New Friends</a:t>
            </a:r>
            <a:br>
              <a:rPr lang="en"/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p3"/>
          <p:cNvSpPr txBox="1"/>
          <p:nvPr>
            <p:ph idx="1" type="body"/>
          </p:nvPr>
        </p:nvSpPr>
        <p:spPr>
          <a:xfrm>
            <a:off x="504749" y="1035101"/>
            <a:ext cx="6353251" cy="38587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/>
              <a:t>What’s your name?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/>
              <a:t>How much do you use your phone?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/>
              <a:t>	</a:t>
            </a:r>
            <a:r>
              <a:rPr lang="en" sz="1600"/>
              <a:t>(only in the evening, before work and after work, 	all the time)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/>
              <a:t>What’s your favorite “hidden” or “secret” feature in an app?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	What feature do you use or know about that a lot 	of people don’t know about?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/>
              <a:t>Do you use a sleep timer for music/audio?</a:t>
            </a:r>
            <a:endParaRPr/>
          </a:p>
        </p:txBody>
      </p:sp>
      <p:cxnSp>
        <p:nvCxnSpPr>
          <p:cNvPr id="178" name="Google Shape;178;p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Make New Friends</a:t>
            </a:r>
            <a:br>
              <a:rPr lang="en"/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p4"/>
          <p:cNvSpPr txBox="1"/>
          <p:nvPr>
            <p:ph idx="1" type="body"/>
          </p:nvPr>
        </p:nvSpPr>
        <p:spPr>
          <a:xfrm>
            <a:off x="504749" y="1035101"/>
            <a:ext cx="6353251" cy="38587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highlight>
                  <a:srgbClr val="808000"/>
                </a:highlight>
              </a:rPr>
              <a:t>What’s your name?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highlight>
                  <a:srgbClr val="808000"/>
                </a:highlight>
              </a:rPr>
              <a:t>How much do you use your phone?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/>
              <a:t>	</a:t>
            </a:r>
            <a:r>
              <a:rPr lang="en" sz="1600"/>
              <a:t>(only in the evening, before work and after work, 	all the time)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/>
              <a:t>What’s your favorite “hidden” or “secret” feature in an app?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	What feature do you use or know about that a lot 	of people don’t know about?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highlight>
                  <a:srgbClr val="808000"/>
                </a:highlight>
              </a:rPr>
              <a:t>Do you use a sleep timer for music/audio?</a:t>
            </a:r>
            <a:endParaRPr/>
          </a:p>
        </p:txBody>
      </p:sp>
      <p:cxnSp>
        <p:nvCxnSpPr>
          <p:cNvPr id="185" name="Google Shape;185;p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186" name="Google Shape;186;p4"/>
          <p:cNvSpPr txBox="1"/>
          <p:nvPr/>
        </p:nvSpPr>
        <p:spPr>
          <a:xfrm>
            <a:off x="6667805" y="318212"/>
            <a:ext cx="2264055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highlight>
                  <a:srgbClr val="808000"/>
                </a:highlight>
                <a:latin typeface="Arial"/>
                <a:ea typeface="Arial"/>
                <a:cs typeface="Arial"/>
                <a:sym typeface="Arial"/>
              </a:rPr>
              <a:t>His name’s ________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highlight>
                <a:srgbClr val="808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highlight>
                  <a:srgbClr val="808000"/>
                </a:highlight>
                <a:latin typeface="Arial"/>
                <a:ea typeface="Arial"/>
                <a:cs typeface="Arial"/>
                <a:sym typeface="Arial"/>
              </a:rPr>
              <a:t>He uses his phone </a:t>
            </a:r>
            <a:r>
              <a:rPr b="0" i="0" lang="en" sz="2000" u="sng" cap="none" strike="noStrike">
                <a:solidFill>
                  <a:schemeClr val="lt1"/>
                </a:solidFill>
                <a:highlight>
                  <a:srgbClr val="808000"/>
                </a:highlight>
                <a:latin typeface="Arial"/>
                <a:ea typeface="Arial"/>
                <a:cs typeface="Arial"/>
                <a:sym typeface="Arial"/>
              </a:rPr>
              <a:t>at lunch time and after work.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sng" cap="none" strike="noStrike">
              <a:solidFill>
                <a:schemeClr val="lt1"/>
              </a:solidFill>
              <a:highlight>
                <a:srgbClr val="808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highlight>
                  <a:srgbClr val="808000"/>
                </a:highlight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0" i="0" lang="en" sz="2000" u="sng" cap="none" strike="noStrike">
                <a:solidFill>
                  <a:schemeClr val="lt1"/>
                </a:solidFill>
                <a:highlight>
                  <a:srgbClr val="808000"/>
                </a:highlight>
                <a:latin typeface="Arial"/>
                <a:ea typeface="Arial"/>
                <a:cs typeface="Arial"/>
                <a:sym typeface="Arial"/>
              </a:rPr>
              <a:t>uses</a:t>
            </a:r>
            <a:r>
              <a:rPr b="0" i="0" lang="en" sz="2000" u="none" cap="none" strike="noStrike">
                <a:solidFill>
                  <a:schemeClr val="lt1"/>
                </a:solidFill>
                <a:highlight>
                  <a:srgbClr val="808000"/>
                </a:highlight>
                <a:latin typeface="Arial"/>
                <a:ea typeface="Arial"/>
                <a:cs typeface="Arial"/>
                <a:sym typeface="Arial"/>
              </a:rPr>
              <a:t> a sleep timer / He </a:t>
            </a:r>
            <a:r>
              <a:rPr b="0" i="0" lang="en" sz="2000" u="sng" cap="none" strike="noStrike">
                <a:solidFill>
                  <a:schemeClr val="lt1"/>
                </a:solidFill>
                <a:highlight>
                  <a:srgbClr val="808000"/>
                </a:highlight>
                <a:latin typeface="Arial"/>
                <a:ea typeface="Arial"/>
                <a:cs typeface="Arial"/>
                <a:sym typeface="Arial"/>
              </a:rPr>
              <a:t>doesn’t use</a:t>
            </a:r>
            <a:r>
              <a:rPr b="0" i="0" lang="en" sz="2000" u="none" cap="none" strike="noStrike">
                <a:solidFill>
                  <a:schemeClr val="lt1"/>
                </a:solidFill>
                <a:highlight>
                  <a:srgbClr val="808000"/>
                </a:highlight>
                <a:latin typeface="Arial"/>
                <a:ea typeface="Arial"/>
                <a:cs typeface="Arial"/>
                <a:sym typeface="Arial"/>
              </a:rPr>
              <a:t> a sleep timer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/>
          <p:nvPr>
            <p:ph type="title"/>
          </p:nvPr>
        </p:nvSpPr>
        <p:spPr>
          <a:xfrm>
            <a:off x="1896791" y="16870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2" name="Google Shape;192;p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None/>
            </a:pPr>
            <a:r>
              <a:t/>
            </a:r>
            <a:endParaRPr/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25" y="808329"/>
            <a:ext cx="8934749" cy="416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/>
          <p:nvPr/>
        </p:nvSpPr>
        <p:spPr>
          <a:xfrm>
            <a:off x="4059935" y="241402"/>
            <a:ext cx="5010912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enable dark background in Chrome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Why? So it’s easier on your eyes when you browse.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chrome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enabled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first menu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word “dark”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Try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webpage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Relaunch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Chrome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“chrome://flags” hit enter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enabled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next menu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970" y="0"/>
            <a:ext cx="24018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/>
        </p:nvSpPr>
        <p:spPr>
          <a:xfrm>
            <a:off x="4059935" y="241402"/>
            <a:ext cx="5010912" cy="6093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enable dark background in Chrome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Why? So it’s easier on your eyes when you browse.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chrome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“chrome://flags” hit enter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word “dark”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first menu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enable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next menu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enable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Relaunch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Chrome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Try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970" y="0"/>
            <a:ext cx="24018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5400"/>
              <a:t>Regroup</a:t>
            </a:r>
            <a:endParaRPr sz="5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Share a UI tip or trick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7" name="Google Shape;217;p9"/>
          <p:cNvSpPr txBox="1"/>
          <p:nvPr>
            <p:ph idx="1" type="body"/>
          </p:nvPr>
        </p:nvSpPr>
        <p:spPr>
          <a:xfrm>
            <a:off x="859457" y="914400"/>
            <a:ext cx="7512789" cy="40578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3600"/>
              <a:t>Meet your new partner(s)</a:t>
            </a:r>
            <a:endParaRPr/>
          </a:p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3600"/>
              <a:t>Share a UI tip or trick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	You can share something you already use, or you can 	find a tip/trick online</a:t>
            </a:r>
            <a:endParaRPr/>
          </a:p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3600"/>
              <a:t>Decide whose tip or trick you want to share (or choose both)</a:t>
            </a:r>
            <a:endParaRPr/>
          </a:p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3600">
                <a:solidFill>
                  <a:srgbClr val="FFCC8B"/>
                </a:solidFill>
              </a:rPr>
              <a:t>Write a title and instructions</a:t>
            </a:r>
            <a:endParaRPr/>
          </a:p>
          <a:p>
            <a:pPr indent="-4826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600"/>
          </a:p>
        </p:txBody>
      </p:sp>
      <p:cxnSp>
        <p:nvCxnSpPr>
          <p:cNvPr id="218" name="Google Shape;218;p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